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56" r:id="rId3"/>
    <p:sldId id="257" r:id="rId4"/>
    <p:sldId id="258" r:id="rId5"/>
    <p:sldId id="391" r:id="rId6"/>
    <p:sldId id="259" r:id="rId7"/>
    <p:sldId id="260" r:id="rId8"/>
    <p:sldId id="39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1479" y="9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9B77F-E20F-4542-A8D2-E4DEFEC3F612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1EB2CD-0539-4C4C-8E37-0A7C3A282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630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year what really about the what does </a:t>
            </a:r>
            <a:r>
              <a:rPr lang="en-US" dirty="0" err="1"/>
              <a:t>KyFromAbove</a:t>
            </a:r>
            <a:r>
              <a:rPr lang="en-US" dirty="0"/>
              <a:t> mean, where is it.  This year, it’s more about how can we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79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FFD63-963E-FC4D-96A6-CF9597CB8A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5507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C191F-5C9B-BAF9-F104-B2DA4EDA99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C9466-68D5-5D18-B6B6-06E1CC869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CFCFF-1208-6C1D-81C6-DD2D5A91E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DFE30-BF64-E61C-37CD-2D705443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2F7F7-FA97-785E-0016-8DD1917C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89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E324B-FE01-4E7C-48AA-213D216EF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3EB34E-1A3C-7214-C036-5F6B426AF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E5DB7-C7B3-DEFA-80C3-CABA480AD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9DEAC-35CC-9E5D-DA50-AD306F0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786D3-1071-4D81-241A-9E0387EFE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0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6F07E-3C47-3E30-6CBF-2A7B4447EB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3B53A-0311-A508-A74D-B05B7F9CB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73466-3327-D68D-BBC6-A6E8E8D36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2E024-AE5B-87B0-67E9-A022062A1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E215D-609A-FD01-D4F3-81FDF4BAF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732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1755-1DB5-C09C-AC30-077E00DDD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0EC65F-CA7D-8BF1-A6BE-D65ABA162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C49C6-D72B-44E8-41AF-23BEE432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FB7C4-9E88-9AAE-04B1-58EBD4D13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78FC1-5F23-472A-068B-51BC6AA87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39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FDDC5-A30F-51CD-4A67-DD291F740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81434-FEFC-2ACB-0032-7ED87125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E1175-6C67-5562-62EE-D1F31EBBD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6B53B-AAF6-6B8E-7649-C43C32D8E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BB1EF-879C-8D57-6D98-4153E3977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03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21A1-2F98-3C6F-FB14-97FC4EA3D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D54FE-DA0F-5ABE-A9E5-DD29764E6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D90BE-E153-16BF-6A27-A5B7B161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0E5C5-03B2-0960-652A-281135280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E4A75-2442-9C3E-ADA8-5920EB0A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800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55DCB-C9DE-BCBA-863C-971B8276F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CDBFC-98A8-1A99-0364-342DC9282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3B73C-FDD4-39E9-0211-A49FFB56D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BB4FA-7A38-64E9-BE54-2F3711311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8ED8A-36EA-C935-C644-E7BE79540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98F41-6505-6CCB-0F71-9DD2CBE1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22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DEBF2-7470-8E97-F17B-0727F0E19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02666-7D15-4CFA-06EA-E027052E2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832478-2130-AA95-63A7-78387A7B5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9B2EC-4147-5F42-35B1-B4CB1ADC3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8D158B-4725-EEDA-6397-BD9C6FFF17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E8E709-F5A6-9BBF-F4EA-AC9909677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97DFC5-3AE9-8760-71E5-8E9AFF2BE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7A4DC1-958D-3405-FA54-BD65B83F6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599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D231-5C8E-EFDB-665D-56F5B633B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D9CD06-C2AE-911B-E37A-A8CE14F8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4E6DE-7B06-4766-39B4-6C66749E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903F85-DD3F-BE00-E1EB-BE466894B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5807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69BD63-C2C4-B469-7B52-8AC96C5B7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386CB7-0E91-B438-A943-9D42BCD6D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7AA993-4758-F3CB-7DE4-0598938C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7671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8B3F8-5A69-1FA5-5C18-6AB3DCFF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0CB32-C57D-CBEE-7EEC-241FD9293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390B8B-514A-FE6F-C429-4FA919D42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55E6D-5562-386D-57DD-86A0D1202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E3EC4-CA44-E969-4D5C-36E34B00B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38CC8C-2319-F91E-BB40-02C04242D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06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D5CBB-46EE-448A-783E-F73E7B503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2C351-87C6-6FAB-1163-2C7719C2B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90842-34C7-CF10-A5A8-E927C2C4D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E7982-9831-62DC-206D-81A9D20FD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7BFFC-96B7-18C5-B5DB-06F2B8D0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396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C764B-323A-57C5-C8A8-366319216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AD3D08-75FF-0ED1-7B54-77978F22DA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F937A-59C0-2D04-19D2-6BC227068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A2460-C4A4-BC09-256C-503AE72C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5619E-C1CD-1224-75E9-6DCFBA76C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8866F6-116A-F5DF-7C1C-6FCE3FE5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891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38D67-66F9-1E03-1077-8D8F2AC8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044D89-1E6B-915C-4377-CA8D16EE0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37384-17FD-7E53-E6B7-A0CA71DBD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0C8BF-4C41-AC8D-DA8A-7676D312E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C0959-66AC-CE30-DAF3-386254966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2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95432-C5B1-53D9-5CBF-AF4ED96B9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FB413-45D8-D506-DC25-BE3581777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8B54C-37D6-6536-5DB7-55E198C88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3C378-1EFC-7676-79A0-A8789AC9A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F4077-582D-3A5A-22DE-79DB95438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75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B2280-FBC1-06C6-129E-407AFBE03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5E033-6CD7-4C4E-99F7-C98CAFB0A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B1BB1-3ECA-A408-999B-8222940B4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82124-E4A1-0E31-1B05-2CDFDDCB7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6DF1F-84C0-6AC0-AD89-61287B12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50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7780-408C-3F20-66AD-FA7EE87F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899F1-EB71-25F0-7F36-6584E81EA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C44A6-2075-443E-6CB9-6BEBEA2CC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2DC773-962D-9B94-6BDF-1A3C3231C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00B8AC-1819-6CBF-FF59-F28CD616B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850DEB-5F73-A699-CE17-60E08AF0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010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38A34-A6BF-261B-1B9A-409C80FE3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5468A-0F28-3A4B-546F-A983A90EB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FB004-EFF4-74DD-D38A-E373B4C53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A1C2EC-5D50-1165-D015-5DCA34EC9E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E1D007-BCA3-1CD4-F699-CBA44B7BD4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938CE3-609E-5DBE-5B1F-4187A8FA0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F6AD24-3ABF-4244-6B48-2502EC284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89386B-2FC1-1081-F1DD-D8E4B652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37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9AB4B-CC18-0456-A673-397C2A314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C001F9-F251-2906-AD19-FE045A28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0B6DC5-36EB-C201-6C81-7FEEEC47E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886FB-D234-771E-EEFF-0F6C888A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45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EEB32D-6CB1-A7E1-BF57-3E185623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330841-61A7-293E-2B52-E38FB2BB3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6ED0BC-5401-510D-FF80-9BD49AFF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20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1611E-3E6C-B88C-0921-6CE360916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B9447-667D-A38D-4438-345A628A4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50DDE3-0DF7-1B08-99DD-EC6D2A29D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17205-63CA-8391-3C29-51D04F687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32C12-C796-8378-89B6-C4C26CEC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35A91-C77D-6FCF-0A48-658722D8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24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5D7BD-CC4B-0375-D6B9-FC04B5985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450375-C294-078A-F137-5BDE9B3AC9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C4DBC-85DC-E206-F0A5-F2F182888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F600B-F5CB-8232-C44E-55206233E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F6ABA-C956-62C6-244C-28C1B51D0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69CF5-40B8-1EA7-1EDB-AC9E1B15E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29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80367F-042E-AE17-C8AE-EDE6738C9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15CCC-2A03-6A3C-B3BA-1F5CDBC71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657D9-CAB2-A9E6-33D1-3F8C55EBCA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88265-99FB-717D-1191-D9955BEEDF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FE9A8-6429-B083-ADAF-316BB5DA32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13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7000">
              <a:srgbClr val="74C4E9"/>
            </a:gs>
            <a:gs pos="94000">
              <a:srgbClr val="74C4E9"/>
            </a:gs>
            <a:gs pos="84000">
              <a:schemeClr val="accent1">
                <a:lumMod val="25000"/>
                <a:lumOff val="75000"/>
              </a:schemeClr>
            </a:gs>
            <a:gs pos="9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C47C13-417E-949F-C1E9-BABCD1C25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B7F9C-DB36-29DE-0969-4B47291CE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6A28C-2295-0D7D-44F7-1FA58E7E4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4ED93-0302-0806-9433-7856A594D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9E989-C535-BF8B-5D73-45CF55670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507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an.horn@ky.gov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spec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sstdgoodies.blogspot.com/2012/01/brighton-kite-saturday.html" TargetMode="External"/><Relationship Id="rId7" Type="http://schemas.openxmlformats.org/officeDocument/2006/relationships/hyperlink" Target="https://creativecommons.org/licenses/by-nd/3.0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oaringelephant.org/2016/02/23/episode-8-nifi-deeper-dive/" TargetMode="External"/><Relationship Id="rId5" Type="http://schemas.openxmlformats.org/officeDocument/2006/relationships/image" Target="../media/image7.jpg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pink, different, several, arranged&#10;&#10;AI-generated content may be incorrect.">
            <a:extLst>
              <a:ext uri="{FF2B5EF4-FFF2-40B4-BE49-F238E27FC236}">
                <a16:creationId xmlns:a16="http://schemas.microsoft.com/office/drawing/2014/main" id="{597B2898-2C3C-AC67-BAB3-C3E9B5F3A77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8" b="20159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EECD974-B219-BFB0-FBEC-5B0DBDDDA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3999" y="3911245"/>
            <a:ext cx="4711012" cy="500145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 fun talk about STAC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A5659-8931-CD0C-68A4-33B0D6ECAE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3960" y="838502"/>
            <a:ext cx="5944080" cy="1126281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KyFromAbove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3BE1E-04A6-4D33-E828-715A94472E0C}"/>
              </a:ext>
            </a:extLst>
          </p:cNvPr>
          <p:cNvSpPr txBox="1"/>
          <p:nvPr/>
        </p:nvSpPr>
        <p:spPr>
          <a:xfrm>
            <a:off x="8769103" y="2715533"/>
            <a:ext cx="35601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Ian Horn	 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ian.horn@ky.gov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picture containing text&#10;&#10;AI-generated content may be incorrect.">
            <a:extLst>
              <a:ext uri="{FF2B5EF4-FFF2-40B4-BE49-F238E27FC236}">
                <a16:creationId xmlns:a16="http://schemas.microsoft.com/office/drawing/2014/main" id="{9E286963-CD2F-4B39-6B46-FE2AB246EA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273" y="2050804"/>
            <a:ext cx="3688088" cy="162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9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A6490-2DBC-85DC-22F0-18AA493D5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0638" y="482356"/>
            <a:ext cx="2170723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C9CD4-0A66-5A10-855C-3B01AEE72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4568"/>
            <a:ext cx="11205308" cy="2148864"/>
          </a:xfrm>
        </p:spPr>
        <p:txBody>
          <a:bodyPr>
            <a:noAutofit/>
          </a:bodyPr>
          <a:lstStyle/>
          <a:p>
            <a:pPr marL="914400" indent="-914400">
              <a:buNone/>
            </a:pPr>
            <a:r>
              <a:rPr lang="en-US" sz="3600">
                <a:solidFill>
                  <a:schemeClr val="bg1"/>
                </a:solidFill>
              </a:rPr>
              <a:t>Last year - focused on the </a:t>
            </a:r>
            <a:r>
              <a:rPr lang="en-US" sz="3600" b="1" i="1" u="sng">
                <a:solidFill>
                  <a:schemeClr val="bg1"/>
                </a:solidFill>
              </a:rPr>
              <a:t>WHAT, WHERE, WHY </a:t>
            </a:r>
            <a:r>
              <a:rPr lang="en-US" sz="3600">
                <a:solidFill>
                  <a:schemeClr val="bg1"/>
                </a:solidFill>
              </a:rPr>
              <a:t>of KyFromAbove in the cloud.</a:t>
            </a:r>
          </a:p>
          <a:p>
            <a:pPr marL="914400" indent="-914400">
              <a:buNone/>
            </a:pPr>
            <a:endParaRPr lang="en-US" sz="3600">
              <a:solidFill>
                <a:schemeClr val="bg1"/>
              </a:solidFill>
            </a:endParaRPr>
          </a:p>
          <a:p>
            <a:pPr marL="914400" indent="-914400">
              <a:buNone/>
            </a:pPr>
            <a:r>
              <a:rPr lang="en-US" sz="3600">
                <a:solidFill>
                  <a:schemeClr val="bg1"/>
                </a:solidFill>
              </a:rPr>
              <a:t>This year – I want to talk about the </a:t>
            </a:r>
            <a:r>
              <a:rPr lang="en-US" sz="3600" b="1" i="1" u="sng">
                <a:solidFill>
                  <a:schemeClr val="bg1"/>
                </a:solidFill>
              </a:rPr>
              <a:t>HOW</a:t>
            </a:r>
            <a:r>
              <a:rPr lang="en-US" sz="3600">
                <a:solidFill>
                  <a:schemeClr val="bg1"/>
                </a:solidFill>
              </a:rPr>
              <a:t> of</a:t>
            </a:r>
          </a:p>
          <a:p>
            <a:pPr marL="914400" indent="-914400">
              <a:buNone/>
            </a:pPr>
            <a:r>
              <a:rPr lang="en-US" sz="3600">
                <a:solidFill>
                  <a:schemeClr val="bg1"/>
                </a:solidFill>
              </a:rPr>
              <a:t>	KyFromAbove in the cloud.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4" name="Picture 3" descr="A logo with a globe in the middle&#10;&#10;Description automatically generated">
            <a:hlinkClick r:id="rId3" tooltip="STAC Spec Page"/>
            <a:extLst>
              <a:ext uri="{FF2B5EF4-FFF2-40B4-BE49-F238E27FC236}">
                <a16:creationId xmlns:a16="http://schemas.microsoft.com/office/drawing/2014/main" id="{30519091-3D6F-86A4-2F42-EB8BC024FA3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36" r="48429"/>
          <a:stretch/>
        </p:blipFill>
        <p:spPr>
          <a:xfrm>
            <a:off x="9807549" y="3693140"/>
            <a:ext cx="1993200" cy="2831313"/>
          </a:xfrm>
          <a:custGeom>
            <a:avLst/>
            <a:gdLst/>
            <a:ahLst/>
            <a:cxnLst/>
            <a:rect l="l" t="t" r="r" b="b"/>
            <a:pathLst>
              <a:path w="4827922" h="6858000">
                <a:moveTo>
                  <a:pt x="4441" y="0"/>
                </a:moveTo>
                <a:lnTo>
                  <a:pt x="4827922" y="0"/>
                </a:lnTo>
                <a:lnTo>
                  <a:pt x="4827922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7" name="Picture 6" descr="A picture containing text&#10;&#10;AI-generated content may be incorrect.">
            <a:extLst>
              <a:ext uri="{FF2B5EF4-FFF2-40B4-BE49-F238E27FC236}">
                <a16:creationId xmlns:a16="http://schemas.microsoft.com/office/drawing/2014/main" id="{9E6FBBEB-D2B0-A395-B948-6CBDE93318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1" y="183332"/>
            <a:ext cx="3688088" cy="1624587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1375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4A51C-60E4-FBA5-69D6-A45954EAF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74"/>
            <a:ext cx="10515600" cy="1325563"/>
          </a:xfrm>
        </p:spPr>
        <p:txBody>
          <a:bodyPr/>
          <a:lstStyle/>
          <a:p>
            <a:pPr algn="ctr"/>
            <a:r>
              <a:rPr lang="en-US"/>
              <a:t>Last year’s talk</a:t>
            </a:r>
            <a:endParaRPr lang="en-US" dirty="0"/>
          </a:p>
        </p:txBody>
      </p:sp>
      <p:pic>
        <p:nvPicPr>
          <p:cNvPr id="5" name="Content Placeholder 4" descr="Qr code&#10;&#10;AI-generated content may be incorrect.">
            <a:extLst>
              <a:ext uri="{FF2B5EF4-FFF2-40B4-BE49-F238E27FC236}">
                <a16:creationId xmlns:a16="http://schemas.microsoft.com/office/drawing/2014/main" id="{33458621-37E9-BE92-B0F2-612E1B119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060" y="1175797"/>
            <a:ext cx="8221880" cy="462480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EDD92C-193A-296E-000E-9C4369368271}"/>
              </a:ext>
            </a:extLst>
          </p:cNvPr>
          <p:cNvSpPr txBox="1"/>
          <p:nvPr/>
        </p:nvSpPr>
        <p:spPr>
          <a:xfrm>
            <a:off x="1448267" y="5959496"/>
            <a:ext cx="929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Link to last year’s talk in this year’s Sched Agenda.</a:t>
            </a:r>
          </a:p>
        </p:txBody>
      </p:sp>
    </p:spTree>
    <p:extLst>
      <p:ext uri="{BB962C8B-B14F-4D97-AF65-F5344CB8AC3E}">
        <p14:creationId xmlns:p14="http://schemas.microsoft.com/office/powerpoint/2010/main" val="4121731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on a beach&#10;&#10;AI-generated content may be incorrect.">
            <a:extLst>
              <a:ext uri="{FF2B5EF4-FFF2-40B4-BE49-F238E27FC236}">
                <a16:creationId xmlns:a16="http://schemas.microsoft.com/office/drawing/2014/main" id="{E0895536-CDE6-1DB5-3249-0A929473D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38972" y="1917640"/>
            <a:ext cx="4503120" cy="30227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046721-77E6-1469-6CDA-3171DE3EDA76}"/>
              </a:ext>
            </a:extLst>
          </p:cNvPr>
          <p:cNvSpPr txBox="1"/>
          <p:nvPr/>
        </p:nvSpPr>
        <p:spPr>
          <a:xfrm>
            <a:off x="1238972" y="5083282"/>
            <a:ext cx="335626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asstdgoodies.blogspot.com/2012/01/brighton-kite-saturday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  <p:pic>
        <p:nvPicPr>
          <p:cNvPr id="6" name="Picture 5" descr="Logo&#10;&#10;AI-generated content may be incorrect.">
            <a:extLst>
              <a:ext uri="{FF2B5EF4-FFF2-40B4-BE49-F238E27FC236}">
                <a16:creationId xmlns:a16="http://schemas.microsoft.com/office/drawing/2014/main" id="{E5F6F7B4-3ACD-4F27-B333-052A706D2D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388611" y="2105025"/>
            <a:ext cx="4762500" cy="26479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1311F4-0C0B-1764-100A-130B23E9AA82}"/>
              </a:ext>
            </a:extLst>
          </p:cNvPr>
          <p:cNvSpPr txBox="1"/>
          <p:nvPr/>
        </p:nvSpPr>
        <p:spPr>
          <a:xfrm>
            <a:off x="6388611" y="4752975"/>
            <a:ext cx="47625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s://roaringelephant.org/2016/02/23/episode-8-nifi-deeper-dive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d/3.0/"/>
              </a:rPr>
              <a:t>CC BY-ND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262248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39413-30FF-78E9-F688-6BCDB926A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450555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But  first, back to the </a:t>
            </a:r>
            <a:r>
              <a:rPr lang="en-US" sz="5000" b="1" i="1" u="sng">
                <a:solidFill>
                  <a:schemeClr val="bg1"/>
                </a:solidFill>
              </a:rPr>
              <a:t>Why</a:t>
            </a:r>
            <a:r>
              <a:rPr lang="en-US" sz="500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0277405F-0B4F-4418-B773-1B38814125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0421" y="226893"/>
            <a:ext cx="5968658" cy="6085007"/>
          </a:xfrm>
          <a:custGeom>
            <a:avLst/>
            <a:gdLst>
              <a:gd name="connsiteX0" fmla="*/ 0 w 5968658"/>
              <a:gd name="connsiteY0" fmla="*/ 0 h 6085007"/>
              <a:gd name="connsiteX1" fmla="*/ 3557919 w 5968658"/>
              <a:gd name="connsiteY1" fmla="*/ 0 h 6085007"/>
              <a:gd name="connsiteX2" fmla="*/ 3557919 w 5968658"/>
              <a:gd name="connsiteY2" fmla="*/ 2195749 h 6085007"/>
              <a:gd name="connsiteX3" fmla="*/ 5968658 w 5968658"/>
              <a:gd name="connsiteY3" fmla="*/ 2195749 h 6085007"/>
              <a:gd name="connsiteX4" fmla="*/ 5968658 w 5968658"/>
              <a:gd name="connsiteY4" fmla="*/ 6085007 h 6085007"/>
              <a:gd name="connsiteX5" fmla="*/ 2058230 w 5968658"/>
              <a:gd name="connsiteY5" fmla="*/ 6085007 h 6085007"/>
              <a:gd name="connsiteX6" fmla="*/ 2058230 w 5968658"/>
              <a:gd name="connsiteY6" fmla="*/ 3538657 h 6085007"/>
              <a:gd name="connsiteX7" fmla="*/ 0 w 5968658"/>
              <a:gd name="connsiteY7" fmla="*/ 3538657 h 608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8658" h="6085007">
                <a:moveTo>
                  <a:pt x="0" y="0"/>
                </a:moveTo>
                <a:lnTo>
                  <a:pt x="3557919" y="0"/>
                </a:lnTo>
                <a:lnTo>
                  <a:pt x="3557919" y="2195749"/>
                </a:lnTo>
                <a:lnTo>
                  <a:pt x="5968658" y="2195749"/>
                </a:lnTo>
                <a:lnTo>
                  <a:pt x="5968658" y="6085007"/>
                </a:lnTo>
                <a:lnTo>
                  <a:pt x="2058230" y="6085007"/>
                </a:lnTo>
                <a:lnTo>
                  <a:pt x="2058230" y="3538657"/>
                </a:lnTo>
                <a:lnTo>
                  <a:pt x="0" y="3538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40C209-F9E0-BBE4-F1B4-14DF98B44C4F}"/>
              </a:ext>
            </a:extLst>
          </p:cNvPr>
          <p:cNvSpPr txBox="1"/>
          <p:nvPr/>
        </p:nvSpPr>
        <p:spPr>
          <a:xfrm>
            <a:off x="6951173" y="4288891"/>
            <a:ext cx="4926675" cy="46166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&lt;Insert Funny Cat Gif&gt;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4AD67B-E707-FC8A-9A6F-DE2FE8BF2D85}"/>
              </a:ext>
            </a:extLst>
          </p:cNvPr>
          <p:cNvSpPr txBox="1"/>
          <p:nvPr/>
        </p:nvSpPr>
        <p:spPr>
          <a:xfrm>
            <a:off x="5530421" y="1343432"/>
            <a:ext cx="3812927" cy="40011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&lt;Insert Head Exploding Meme&gt;</a:t>
            </a:r>
          </a:p>
        </p:txBody>
      </p:sp>
    </p:spTree>
    <p:extLst>
      <p:ext uri="{BB962C8B-B14F-4D97-AF65-F5344CB8AC3E}">
        <p14:creationId xmlns:p14="http://schemas.microsoft.com/office/powerpoint/2010/main" val="2890764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0099A3D-6701-5EC3-B9F3-F0AE9473E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8843"/>
            <a:ext cx="12192000" cy="504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373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FD11A-B414-9F0A-31CD-277E87426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next?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AE55C16-BB0C-E340-0BE1-F12837F98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 lnSpcReduction="10000"/>
          </a:bodyPr>
          <a:lstStyle/>
          <a:p>
            <a:pPr>
              <a:buSzPct val="50000"/>
              <a:buFont typeface="Wingdings" pitchFamily="2" charset="2"/>
              <a:buChar char="Ø"/>
            </a:pPr>
            <a:r>
              <a:rPr lang="en-US" sz="2000" dirty="0"/>
              <a:t>APPEND Static Catalog  with new deliverables</a:t>
            </a:r>
          </a:p>
          <a:p>
            <a:pPr>
              <a:buSzPct val="50000"/>
              <a:buFont typeface="Wingdings" pitchFamily="2" charset="2"/>
              <a:buChar char="Ø"/>
            </a:pPr>
            <a:endParaRPr lang="en-US" sz="2000" dirty="0"/>
          </a:p>
          <a:p>
            <a:pPr>
              <a:buSzPct val="50000"/>
              <a:buFont typeface="Wingdings" pitchFamily="2" charset="2"/>
              <a:buChar char="Ø"/>
            </a:pPr>
            <a:r>
              <a:rPr lang="en-US" sz="2000" dirty="0"/>
              <a:t>Static catalog </a:t>
            </a:r>
            <a:r>
              <a:rPr lang="en-US" sz="2000" dirty="0">
                <a:sym typeface="Wingdings" pitchFamily="2" charset="2"/>
              </a:rPr>
              <a:t> API</a:t>
            </a:r>
          </a:p>
          <a:p>
            <a:pPr lvl="1">
              <a:buSzPct val="50000"/>
              <a:buFont typeface="Wingdings" pitchFamily="2" charset="2"/>
              <a:buChar char="Ø"/>
            </a:pPr>
            <a:r>
              <a:rPr lang="en-US" sz="2000" dirty="0">
                <a:sym typeface="Wingdings" pitchFamily="2" charset="2"/>
              </a:rPr>
              <a:t>What does this mean?</a:t>
            </a:r>
          </a:p>
          <a:p>
            <a:pPr lvl="2">
              <a:buSzPct val="50000"/>
              <a:buFont typeface="Wingdings" pitchFamily="2" charset="2"/>
              <a:buChar char="Ø"/>
            </a:pPr>
            <a:r>
              <a:rPr lang="en-US" dirty="0">
                <a:sym typeface="Wingdings" pitchFamily="2" charset="2"/>
              </a:rPr>
              <a:t>Find an API and just add our data as a collections</a:t>
            </a:r>
          </a:p>
          <a:p>
            <a:pPr lvl="3">
              <a:buSzPct val="50000"/>
              <a:buFont typeface="Wingdings" pitchFamily="2" charset="2"/>
              <a:buChar char="Ø"/>
            </a:pPr>
            <a:r>
              <a:rPr lang="en-US" sz="2000" dirty="0" err="1">
                <a:sym typeface="Wingdings" pitchFamily="2" charset="2"/>
              </a:rPr>
              <a:t>Stactools</a:t>
            </a:r>
            <a:r>
              <a:rPr lang="en-US" sz="2000" dirty="0">
                <a:sym typeface="Wingdings" pitchFamily="2" charset="2"/>
              </a:rPr>
              <a:t>-packages, </a:t>
            </a:r>
            <a:r>
              <a:rPr lang="en-US" sz="2000" dirty="0" err="1">
                <a:sym typeface="Wingdings" pitchFamily="2" charset="2"/>
              </a:rPr>
              <a:t>stactools</a:t>
            </a:r>
            <a:r>
              <a:rPr lang="en-US" sz="2000" dirty="0">
                <a:sym typeface="Wingdings" pitchFamily="2" charset="2"/>
              </a:rPr>
              <a:t> pipelines</a:t>
            </a:r>
          </a:p>
          <a:p>
            <a:pPr marL="22225" lvl="3" indent="0"/>
            <a:endParaRPr lang="en-US" sz="2000" dirty="0">
              <a:sym typeface="Wingdings" pitchFamily="2" charset="2"/>
            </a:endParaRPr>
          </a:p>
          <a:p>
            <a:pPr marL="479425" lvl="2" indent="-457200">
              <a:buSzPct val="50000"/>
              <a:buFont typeface="Wingdings" pitchFamily="2" charset="2"/>
              <a:buChar char="Ø"/>
            </a:pPr>
            <a:r>
              <a:rPr lang="en-US" dirty="0">
                <a:sym typeface="Wingdings" pitchFamily="2" charset="2"/>
              </a:rPr>
              <a:t>Other Federation Options – “One STAC to rule them all”</a:t>
            </a:r>
          </a:p>
          <a:p>
            <a:pPr marL="479425" lvl="2" indent="-457200">
              <a:buSzPct val="50000"/>
              <a:buFont typeface="Wingdings" pitchFamily="2" charset="2"/>
              <a:buChar char="Ø"/>
            </a:pPr>
            <a:endParaRPr lang="en-US" dirty="0">
              <a:sym typeface="Wingdings" pitchFamily="2" charset="2"/>
            </a:endParaRPr>
          </a:p>
          <a:p>
            <a:pPr marL="479425" lvl="2" indent="-457200">
              <a:buSzPct val="50000"/>
              <a:buFont typeface="Wingdings" pitchFamily="2" charset="2"/>
              <a:buChar char="Ø"/>
            </a:pPr>
            <a:r>
              <a:rPr lang="en-US" dirty="0">
                <a:sym typeface="Wingdings" pitchFamily="2" charset="2"/>
              </a:rPr>
              <a:t>Get involved</a:t>
            </a:r>
          </a:p>
          <a:p>
            <a:pPr lvl="2">
              <a:buSzPct val="50000"/>
              <a:buFont typeface="Wingdings" pitchFamily="2" charset="2"/>
              <a:buChar char="Ø"/>
            </a:pPr>
            <a:r>
              <a:rPr lang="en-US" dirty="0"/>
              <a:t>We made it Open, help make it discoverable!</a:t>
            </a:r>
          </a:p>
        </p:txBody>
      </p:sp>
    </p:spTree>
    <p:extLst>
      <p:ext uri="{BB962C8B-B14F-4D97-AF65-F5344CB8AC3E}">
        <p14:creationId xmlns:p14="http://schemas.microsoft.com/office/powerpoint/2010/main" val="2996632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6389E-260D-DDC6-CF74-91F08C93E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CE58C-6657-EF3F-CAF7-686827B51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61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191</Words>
  <Application>Microsoft Office PowerPoint</Application>
  <PresentationFormat>Widescreen</PresentationFormat>
  <Paragraphs>31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Wingdings</vt:lpstr>
      <vt:lpstr>Office Theme</vt:lpstr>
      <vt:lpstr>1_Office Theme</vt:lpstr>
      <vt:lpstr>KyFromAbove</vt:lpstr>
      <vt:lpstr>Review</vt:lpstr>
      <vt:lpstr>Last year’s talk</vt:lpstr>
      <vt:lpstr>PowerPoint Presentation</vt:lpstr>
      <vt:lpstr>But  first, back to the Why?</vt:lpstr>
      <vt:lpstr>PowerPoint Presentation</vt:lpstr>
      <vt:lpstr>What next?</vt:lpstr>
      <vt:lpstr>PowerPoint Presentation</vt:lpstr>
    </vt:vector>
  </TitlesOfParts>
  <Company>Commonwealth Of Kentucky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Horn, Ian I (COT)</dc:creator>
  <cp:lastModifiedBy>Horn, Ian I (COT)</cp:lastModifiedBy>
  <cp:revision>21</cp:revision>
  <dcterms:created xsi:type="dcterms:W3CDTF">2025-09-18T21:05:47Z</dcterms:created>
  <dcterms:modified xsi:type="dcterms:W3CDTF">2025-09-19T18:43:08Z</dcterms:modified>
</cp:coreProperties>
</file>

<file path=docProps/thumbnail.jpeg>
</file>